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70"/>
  </p:notesMasterIdLst>
  <p:sldIdLst>
    <p:sldId id="256" r:id="rId2"/>
    <p:sldId id="389" r:id="rId3"/>
    <p:sldId id="390" r:id="rId4"/>
    <p:sldId id="368" r:id="rId5"/>
    <p:sldId id="369" r:id="rId6"/>
    <p:sldId id="370" r:id="rId7"/>
    <p:sldId id="399" r:id="rId8"/>
    <p:sldId id="423" r:id="rId9"/>
    <p:sldId id="435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71" r:id="rId18"/>
    <p:sldId id="403" r:id="rId19"/>
    <p:sldId id="404" r:id="rId20"/>
    <p:sldId id="372" r:id="rId21"/>
    <p:sldId id="391" r:id="rId22"/>
    <p:sldId id="401" r:id="rId23"/>
    <p:sldId id="406" r:id="rId24"/>
    <p:sldId id="407" r:id="rId25"/>
    <p:sldId id="412" r:id="rId26"/>
    <p:sldId id="413" r:id="rId27"/>
    <p:sldId id="373" r:id="rId28"/>
    <p:sldId id="410" r:id="rId29"/>
    <p:sldId id="411" r:id="rId30"/>
    <p:sldId id="415" r:id="rId31"/>
    <p:sldId id="374" r:id="rId32"/>
    <p:sldId id="414" r:id="rId33"/>
    <p:sldId id="408" r:id="rId34"/>
    <p:sldId id="424" r:id="rId35"/>
    <p:sldId id="416" r:id="rId36"/>
    <p:sldId id="375" r:id="rId37"/>
    <p:sldId id="377" r:id="rId38"/>
    <p:sldId id="417" r:id="rId39"/>
    <p:sldId id="418" r:id="rId40"/>
    <p:sldId id="425" r:id="rId41"/>
    <p:sldId id="419" r:id="rId42"/>
    <p:sldId id="420" r:id="rId43"/>
    <p:sldId id="421" r:id="rId44"/>
    <p:sldId id="422" r:id="rId45"/>
    <p:sldId id="436" r:id="rId46"/>
    <p:sldId id="378" r:id="rId47"/>
    <p:sldId id="432" r:id="rId48"/>
    <p:sldId id="379" r:id="rId49"/>
    <p:sldId id="385" r:id="rId50"/>
    <p:sldId id="426" r:id="rId51"/>
    <p:sldId id="433" r:id="rId52"/>
    <p:sldId id="376" r:id="rId53"/>
    <p:sldId id="439" r:id="rId54"/>
    <p:sldId id="434" r:id="rId55"/>
    <p:sldId id="440" r:id="rId56"/>
    <p:sldId id="437" r:id="rId57"/>
    <p:sldId id="427" r:id="rId58"/>
    <p:sldId id="380" r:id="rId59"/>
    <p:sldId id="429" r:id="rId60"/>
    <p:sldId id="430" r:id="rId61"/>
    <p:sldId id="441" r:id="rId62"/>
    <p:sldId id="442" r:id="rId63"/>
    <p:sldId id="431" r:id="rId64"/>
    <p:sldId id="382" r:id="rId65"/>
    <p:sldId id="386" r:id="rId66"/>
    <p:sldId id="387" r:id="rId67"/>
    <p:sldId id="388" r:id="rId68"/>
    <p:sldId id="438" r:id="rId69"/>
  </p:sldIdLst>
  <p:sldSz cx="6858000" cy="51435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1751" autoAdjust="0"/>
  </p:normalViewPr>
  <p:slideViewPr>
    <p:cSldViewPr snapToGrid="0">
      <p:cViewPr>
        <p:scale>
          <a:sx n="150" d="100"/>
          <a:sy n="150" d="100"/>
        </p:scale>
        <p:origin x="1854" y="30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35626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1600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Encoder library? </a:t>
            </a:r>
          </a:p>
          <a:p>
            <a:endParaRPr lang="en-US" dirty="0" smtClean="0"/>
          </a:p>
          <a:p>
            <a:r>
              <a:rPr lang="en-US" dirty="0" smtClean="0"/>
              <a:t>#include &lt;</a:t>
            </a:r>
            <a:r>
              <a:rPr lang="en-US" dirty="0" err="1" smtClean="0"/>
              <a:t>Encoder.h</a:t>
            </a:r>
            <a:r>
              <a:rPr lang="en-US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1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reference voltage</a:t>
            </a:r>
          </a:p>
          <a:p>
            <a:r>
              <a:rPr lang="en-US" dirty="0" smtClean="0"/>
              <a:t>A Ground (make </a:t>
            </a:r>
            <a:r>
              <a:rPr lang="en-US" dirty="0" err="1" smtClean="0"/>
              <a:t>sence</a:t>
            </a:r>
            <a:r>
              <a:rPr lang="en-US" dirty="0" smtClean="0"/>
              <a:t> of reference voltage)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A out </a:t>
            </a:r>
          </a:p>
          <a:p>
            <a:r>
              <a:rPr lang="en-US" baseline="0" dirty="0" smtClean="0"/>
              <a:t>And B Out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7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reference voltage</a:t>
            </a:r>
          </a:p>
          <a:p>
            <a:r>
              <a:rPr lang="en-US" dirty="0" smtClean="0"/>
              <a:t>A Ground (make </a:t>
            </a:r>
            <a:r>
              <a:rPr lang="en-US" dirty="0" err="1" smtClean="0"/>
              <a:t>sence</a:t>
            </a:r>
            <a:r>
              <a:rPr lang="en-US" dirty="0" smtClean="0"/>
              <a:t> of reference voltage)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A out </a:t>
            </a:r>
          </a:p>
          <a:p>
            <a:r>
              <a:rPr lang="en-US" baseline="0" dirty="0" smtClean="0"/>
              <a:t>And B Out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46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67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35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13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baseline="0" dirty="0" smtClean="0"/>
              <a:t> a Package for all the students to use </a:t>
            </a:r>
          </a:p>
          <a:p>
            <a:r>
              <a:rPr lang="en-US" baseline="0" dirty="0" smtClean="0"/>
              <a:t>Walk through the creation of all the boards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1091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baseline="0" dirty="0" smtClean="0"/>
              <a:t> a Package for all the students to use </a:t>
            </a:r>
          </a:p>
          <a:p>
            <a:r>
              <a:rPr lang="en-US" baseline="0" dirty="0" smtClean="0"/>
              <a:t>Walk through the creation of all the boards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4460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7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83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</a:t>
            </a:r>
            <a:r>
              <a:rPr lang="en-US" baseline="0" dirty="0" smtClean="0"/>
              <a:t> have a couple things of interest: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What is the value of the signal being written to the PWM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Can we read the PWM signal using an analog read? 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0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the DAC not exactly the same as the written signal?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84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is cool but interacting with the physical world is cooler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Microcontrollers are just that they sense data to control something about the physical world around them</a:t>
            </a:r>
          </a:p>
          <a:p>
            <a:endParaRPr lang="en-US" dirty="0" smtClean="0"/>
          </a:p>
          <a:p>
            <a:r>
              <a:rPr lang="en-US" dirty="0" smtClean="0"/>
              <a:t>A little</a:t>
            </a:r>
            <a:r>
              <a:rPr lang="en-US" baseline="0" dirty="0" smtClean="0"/>
              <a:t> experience reading and writing signals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 let’s move on to</a:t>
            </a:r>
            <a:r>
              <a:rPr lang="en-US" baseline="0" dirty="0" smtClean="0"/>
              <a:t> something more robotic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87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on to More</a:t>
            </a:r>
            <a:r>
              <a:rPr lang="en-US" baseline="0" dirty="0" smtClean="0"/>
              <a:t> intermediate lesson: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Sensing and actuation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3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42900" y="563759"/>
            <a:ext cx="6172200" cy="300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5400"/>
            </a:lvl1pPr>
            <a:lvl2pPr>
              <a:spcBef>
                <a:spcPts val="0"/>
              </a:spcBef>
              <a:buSzPct val="100000"/>
              <a:defRPr sz="5400"/>
            </a:lvl2pPr>
            <a:lvl3pPr>
              <a:spcBef>
                <a:spcPts val="0"/>
              </a:spcBef>
              <a:buSzPct val="100000"/>
              <a:defRPr sz="5400"/>
            </a:lvl3pPr>
            <a:lvl4pPr>
              <a:spcBef>
                <a:spcPts val="0"/>
              </a:spcBef>
              <a:buSzPct val="100000"/>
              <a:defRPr sz="5400"/>
            </a:lvl4pPr>
            <a:lvl5pPr>
              <a:spcBef>
                <a:spcPts val="0"/>
              </a:spcBef>
              <a:buSzPct val="100000"/>
              <a:defRPr sz="5400"/>
            </a:lvl5pPr>
            <a:lvl6pPr>
              <a:spcBef>
                <a:spcPts val="0"/>
              </a:spcBef>
              <a:buSzPct val="100000"/>
              <a:defRPr sz="5400"/>
            </a:lvl6pPr>
            <a:lvl7pPr>
              <a:spcBef>
                <a:spcPts val="0"/>
              </a:spcBef>
              <a:buSzPct val="100000"/>
              <a:defRPr sz="5400"/>
            </a:lvl7pPr>
            <a:lvl8pPr>
              <a:spcBef>
                <a:spcPts val="0"/>
              </a:spcBef>
              <a:buSzPct val="100000"/>
              <a:defRPr sz="5400"/>
            </a:lvl8pPr>
            <a:lvl9pPr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42900" y="3716395"/>
            <a:ext cx="6172200" cy="123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342900" y="411479"/>
            <a:ext cx="61722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13"/>
          <p:cNvCxnSpPr/>
          <p:nvPr/>
        </p:nvCxnSpPr>
        <p:spPr>
          <a:xfrm>
            <a:off x="342900" y="3633382"/>
            <a:ext cx="61722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 sz="3000"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42901" y="1200153"/>
            <a:ext cx="2995875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3519206" y="1200153"/>
            <a:ext cx="2995875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cxnSp>
        <p:nvCxnSpPr>
          <p:cNvPr id="24" name="Shape 24"/>
          <p:cNvCxnSpPr/>
          <p:nvPr/>
        </p:nvCxnSpPr>
        <p:spPr>
          <a:xfrm>
            <a:off x="342900" y="1143000"/>
            <a:ext cx="61722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342900" y="1143000"/>
            <a:ext cx="61722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42900" y="4406312"/>
            <a:ext cx="61722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buNone/>
              <a:defRPr sz="1350"/>
            </a:lvl1pPr>
          </a:lstStyle>
          <a:p>
            <a:endParaRPr/>
          </a:p>
        </p:txBody>
      </p:sp>
      <p:cxnSp>
        <p:nvCxnSpPr>
          <p:cNvPr id="32" name="Shape 32"/>
          <p:cNvCxnSpPr/>
          <p:nvPr/>
        </p:nvCxnSpPr>
        <p:spPr>
          <a:xfrm>
            <a:off x="342900" y="4317760"/>
            <a:ext cx="61722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342900" y="113139"/>
            <a:ext cx="61722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42900" y="1200153"/>
            <a:ext cx="61722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342900" y="5023259"/>
            <a:ext cx="61722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975">
                <a:solidFill>
                  <a:schemeClr val="dk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vdcresearch.com/embedded_sw/2010/09/what-languages-do-you-use-to-develop-software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arduino.cc/en/Reference/HomePag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gallac/HapletBoard/blob/master/Freedurino_DUE_Motor_v0.2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342900" y="1065757"/>
            <a:ext cx="6172200" cy="22572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2700" dirty="0" smtClean="0"/>
              <a:t>Mechanism Dynamics and Haptic Performance</a:t>
            </a:r>
            <a:endParaRPr lang="en" sz="2700" dirty="0"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241488" y="2232562"/>
            <a:ext cx="6172200" cy="564074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800" b="1" dirty="0"/>
              <a:t>Colin Gallacher</a:t>
            </a:r>
          </a:p>
          <a:p>
            <a:r>
              <a:rPr lang="en" sz="1800" dirty="0" smtClean="0"/>
              <a:t>Supervisor: </a:t>
            </a:r>
            <a:endParaRPr lang="en" sz="1800" dirty="0"/>
          </a:p>
          <a:p>
            <a:r>
              <a:rPr lang="en" sz="1800" dirty="0"/>
              <a:t>Jozsef </a:t>
            </a:r>
            <a:r>
              <a:rPr lang="en" sz="1800" dirty="0" smtClean="0"/>
              <a:t>Kovecses</a:t>
            </a:r>
          </a:p>
          <a:p>
            <a:endParaRPr lang="en" sz="1800" dirty="0"/>
          </a:p>
        </p:txBody>
      </p:sp>
      <p:pic>
        <p:nvPicPr>
          <p:cNvPr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35" y="3790099"/>
            <a:ext cx="1363562" cy="118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4">
            <a:alphaModFix/>
          </a:blip>
          <a:srcRect t="43394"/>
          <a:stretch/>
        </p:blipFill>
        <p:spPr>
          <a:xfrm>
            <a:off x="4320331" y="3878210"/>
            <a:ext cx="2269378" cy="100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 Arduino 1.6.5</a:t>
            </a:r>
          </a:p>
          <a:p>
            <a:endParaRPr lang="en-US" dirty="0"/>
          </a:p>
          <a:p>
            <a:r>
              <a:rPr lang="en-US" dirty="0" smtClean="0"/>
              <a:t>Download Arduino DUE support </a:t>
            </a:r>
          </a:p>
          <a:p>
            <a:endParaRPr lang="en-US" dirty="0"/>
          </a:p>
          <a:p>
            <a:r>
              <a:rPr lang="en-US" dirty="0" smtClean="0"/>
              <a:t>Check to make sure the drivers are installed </a:t>
            </a:r>
          </a:p>
          <a:p>
            <a:endParaRPr lang="en-US" dirty="0"/>
          </a:p>
          <a:p>
            <a:r>
              <a:rPr lang="en-US" dirty="0" smtClean="0"/>
              <a:t>Check to see if boards can be flashed (teach steps)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3"/>
            <a:ext cx="2995875" cy="36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0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 Arduino 1.6.5</a:t>
            </a:r>
          </a:p>
          <a:p>
            <a:endParaRPr lang="en-US" dirty="0"/>
          </a:p>
          <a:p>
            <a:r>
              <a:rPr lang="en-US" dirty="0" smtClean="0"/>
              <a:t>Download Arduino DUE support </a:t>
            </a:r>
          </a:p>
          <a:p>
            <a:endParaRPr lang="en-US" dirty="0"/>
          </a:p>
          <a:p>
            <a:r>
              <a:rPr lang="en-US" dirty="0" smtClean="0"/>
              <a:t>Download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3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3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2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57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2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28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2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2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3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6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4"/>
            <a:ext cx="2995875" cy="34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52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Can ‘C’ Clearly Now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 when we program a microcontroller?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2050" name="Picture 2" descr="http://cdn.mikroe.com/ebooks/sites/5/2016/01/26135405/pic-microcontrollers-programming-in-basic-chapter-02-image-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05" y="1200152"/>
            <a:ext cx="2995875" cy="37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1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 Languages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6" name="Picture 2" descr="http://blog.vdcresearch.com/.a/6a0115714871cc970c0134875578fa970c-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730" y="1262718"/>
            <a:ext cx="6918325" cy="355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0" y="4716475"/>
            <a:ext cx="351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VDC survey of embedded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Can ‘C’ Clearly Now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C(and C++) </a:t>
            </a:r>
            <a:r>
              <a:rPr lang="en-US" dirty="0"/>
              <a:t>is a system level </a:t>
            </a:r>
            <a:r>
              <a:rPr lang="en-US" dirty="0" smtClean="0"/>
              <a:t>language (i.e. can run on your microprocessor with no additional support)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 is available for almost all microcontroller architectures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13" y="1200153"/>
            <a:ext cx="3017168" cy="20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Demystify mechatronics</a:t>
            </a:r>
          </a:p>
          <a:p>
            <a:r>
              <a:rPr lang="en-US" dirty="0"/>
              <a:t>2</a:t>
            </a:r>
            <a:r>
              <a:rPr lang="en-US" dirty="0" smtClean="0"/>
              <a:t>) Understand the basics behind how a microcontroller works</a:t>
            </a:r>
          </a:p>
          <a:p>
            <a:r>
              <a:rPr lang="en-US" dirty="0" smtClean="0"/>
              <a:t>3) Familiarize </a:t>
            </a:r>
            <a:r>
              <a:rPr lang="en-US" dirty="0"/>
              <a:t>you with concepts like digital </a:t>
            </a:r>
            <a:r>
              <a:rPr lang="en-US" dirty="0" smtClean="0"/>
              <a:t>signals</a:t>
            </a:r>
          </a:p>
          <a:p>
            <a:r>
              <a:rPr lang="en-US" dirty="0" smtClean="0"/>
              <a:t>4) Get your hands dirty by building circuits and writing code</a:t>
            </a:r>
          </a:p>
          <a:p>
            <a:r>
              <a:rPr lang="en-US" dirty="0" smtClean="0"/>
              <a:t>5) Set yourself up to start your own projects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30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Arduino’s Flavor of 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3"/>
            <a:ext cx="2995875" cy="36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1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Arduino’s Flavor of 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2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 Programming Library? </a:t>
            </a:r>
          </a:p>
          <a:p>
            <a:endParaRPr lang="en-US" dirty="0" smtClean="0"/>
          </a:p>
          <a:p>
            <a:r>
              <a:rPr lang="en-US" dirty="0"/>
              <a:t>A </a:t>
            </a:r>
            <a:r>
              <a:rPr lang="en-US" i="1" dirty="0"/>
              <a:t>library</a:t>
            </a:r>
            <a:r>
              <a:rPr lang="en-US" dirty="0"/>
              <a:t> in C is a group of functions and declarations, exposed for use by other </a:t>
            </a:r>
            <a:r>
              <a:rPr lang="en-US" dirty="0" smtClean="0"/>
              <a:t>programs</a:t>
            </a:r>
          </a:p>
          <a:p>
            <a:endParaRPr lang="en-US" dirty="0"/>
          </a:p>
          <a:p>
            <a:r>
              <a:rPr lang="en-US" dirty="0" smtClean="0"/>
              <a:t>API?</a:t>
            </a:r>
          </a:p>
          <a:p>
            <a:endParaRPr lang="en-US" dirty="0"/>
          </a:p>
          <a:p>
            <a:r>
              <a:rPr lang="en-US" dirty="0" smtClean="0"/>
              <a:t>Application </a:t>
            </a:r>
            <a:r>
              <a:rPr lang="en-US" dirty="0"/>
              <a:t>P</a:t>
            </a:r>
            <a:r>
              <a:rPr lang="en-US" dirty="0" smtClean="0"/>
              <a:t>rogramming Interface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1026" name="Picture 2" descr="https://www.ippayments.com/wp-content/uploads/2013/02/API-secure-pay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18" y="1625501"/>
            <a:ext cx="23050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56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Arduino Standard Library </a:t>
            </a:r>
          </a:p>
          <a:p>
            <a:endParaRPr lang="en-US" dirty="0" smtClean="0"/>
          </a:p>
          <a:p>
            <a:r>
              <a:rPr lang="en-US" dirty="0" smtClean="0"/>
              <a:t>Header file:</a:t>
            </a:r>
            <a:endParaRPr lang="en-US" dirty="0"/>
          </a:p>
          <a:p>
            <a:r>
              <a:rPr lang="en-US" dirty="0" err="1" smtClean="0"/>
              <a:t>Arduino.h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Creates ‘wrappers’ that are easy to use commands that control the board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2"/>
            <a:ext cx="2922740" cy="333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Arduino Library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 a bunch of basic functionality to control the Arduino board.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35591"/>
            <a:ext cx="2995875" cy="34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Bit </a:t>
            </a:r>
          </a:p>
          <a:p>
            <a:endParaRPr lang="en-US" dirty="0"/>
          </a:p>
          <a:p>
            <a:r>
              <a:rPr lang="en-US" dirty="0" smtClean="0"/>
              <a:t>Nibble </a:t>
            </a:r>
          </a:p>
          <a:p>
            <a:endParaRPr lang="en-US" dirty="0"/>
          </a:p>
          <a:p>
            <a:r>
              <a:rPr lang="en-US" dirty="0" smtClean="0"/>
              <a:t>Byte</a:t>
            </a:r>
          </a:p>
          <a:p>
            <a:endParaRPr lang="en-US" dirty="0"/>
          </a:p>
          <a:p>
            <a:r>
              <a:rPr lang="en-US" dirty="0" smtClean="0"/>
              <a:t>Word (chomp)</a:t>
            </a:r>
          </a:p>
          <a:p>
            <a:endParaRPr lang="en-US" dirty="0" smtClean="0"/>
          </a:p>
          <a:p>
            <a:r>
              <a:rPr lang="en-US" dirty="0" smtClean="0"/>
              <a:t>Are these specific to the machine? No this is what the 8 bit vs 16 bit vs 32 bit vs 64 bit means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90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Structures: </a:t>
            </a:r>
            <a:r>
              <a:rPr lang="en-US" dirty="0" err="1" smtClean="0"/>
              <a:t>Archatechture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byte</a:t>
            </a:r>
          </a:p>
          <a:p>
            <a:r>
              <a:rPr lang="en-US" dirty="0" smtClean="0"/>
              <a:t>char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word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uint8_t</a:t>
            </a:r>
          </a:p>
          <a:p>
            <a:r>
              <a:rPr lang="en-US" dirty="0" smtClean="0"/>
              <a:t>uint16_t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730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Our First Program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 Turn on the light</a:t>
            </a:r>
          </a:p>
          <a:p>
            <a:endParaRPr lang="en-US" dirty="0" smtClean="0"/>
          </a:p>
          <a:p>
            <a:r>
              <a:rPr lang="en-US" dirty="0" smtClean="0"/>
              <a:t>1.0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7295"/>
            <a:ext cx="2995875" cy="3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Our First Program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Make it Blink!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Question: Why might we not want to use a delay?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2"/>
            <a:ext cx="2995875" cy="3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5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184196"/>
            <a:ext cx="2995875" cy="35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941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with Arduino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Serial Port </a:t>
            </a:r>
          </a:p>
          <a:p>
            <a:endParaRPr lang="en-US" dirty="0" smtClean="0"/>
          </a:p>
          <a:p>
            <a:r>
              <a:rPr lang="en-US" dirty="0" smtClean="0"/>
              <a:t>What is Serial Communication? </a:t>
            </a:r>
          </a:p>
          <a:p>
            <a:endParaRPr lang="en-US" dirty="0"/>
          </a:p>
          <a:p>
            <a:r>
              <a:rPr lang="en-US" dirty="0" smtClean="0"/>
              <a:t>Communication through the tin cans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2050" name="Picture 2" descr="http://i144.photobucket.com/albums/r166/Funnyoldlife/tin-can-tele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81" y="1475867"/>
            <a:ext cx="2948135" cy="181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with Arduino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Serial Port </a:t>
            </a:r>
          </a:p>
          <a:p>
            <a:endParaRPr lang="en-US" dirty="0" smtClean="0"/>
          </a:p>
          <a:p>
            <a:r>
              <a:rPr lang="en-US" dirty="0" smtClean="0"/>
              <a:t>What is Serial Communication? </a:t>
            </a:r>
          </a:p>
          <a:p>
            <a:endParaRPr lang="en-US" dirty="0"/>
          </a:p>
          <a:p>
            <a:r>
              <a:rPr lang="en-US" dirty="0" smtClean="0"/>
              <a:t>Communication through the tin cans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pic>
        <p:nvPicPr>
          <p:cNvPr id="1026" name="Picture 2" descr="http://www.fiz-ix.com/wp-content/uploads/2013/02/SerialCommun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824" y="1793081"/>
            <a:ext cx="2969258" cy="162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07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Options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 Micro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14033"/>
            <a:ext cx="2995875" cy="3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Our First Program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Steps: 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7" y="1200153"/>
            <a:ext cx="2994916" cy="35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1026" name="Picture 2" descr="https://cdn.sparkfun.com/assets/3/d/f/a/9/518c0b34ce395fea6200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112" y="1804750"/>
            <a:ext cx="3294061" cy="22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07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Debug Multiple LEDs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186175"/>
            <a:ext cx="2995875" cy="3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7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Debug Multiple LEDs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19" y="1192157"/>
            <a:ext cx="3001662" cy="35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3.0: Analog LED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3.0 Analog Control of LED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3"/>
            <a:ext cx="2994916" cy="35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 </a:t>
            </a:r>
            <a:r>
              <a:rPr lang="en-US" dirty="0" smtClean="0"/>
              <a:t>3.1: Reading Analog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14" y="1222504"/>
            <a:ext cx="2976058" cy="3527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99015"/>
            <a:ext cx="2995876" cy="35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3.2: Writing Analog(</a:t>
            </a:r>
            <a:r>
              <a:rPr lang="en-US" dirty="0" err="1" smtClean="0"/>
              <a:t>ish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9600"/>
            <a:ext cx="3005027" cy="35616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3" y="1209600"/>
            <a:ext cx="3015573" cy="357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Microcontroller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19" y="1671688"/>
            <a:ext cx="1421625" cy="2855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75" y="2300688"/>
            <a:ext cx="2159220" cy="1489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074" y="3117724"/>
            <a:ext cx="4134235" cy="20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45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PWM Signal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2052" name="Picture 4" descr="http://www.ni.com/cms/images/devzone/tut/a/dadc74b42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18" y="1644700"/>
            <a:ext cx="42862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336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think will happen if we read the PWM signal using the Analog Read Pin?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3"/>
            <a:ext cx="2995875" cy="3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0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" y="205978"/>
            <a:ext cx="6486219" cy="857400"/>
          </a:xfrm>
        </p:spPr>
        <p:txBody>
          <a:bodyPr/>
          <a:lstStyle/>
          <a:p>
            <a:r>
              <a:rPr lang="en-US" dirty="0" smtClean="0"/>
              <a:t>Example 3.3: </a:t>
            </a:r>
            <a:r>
              <a:rPr lang="en-US" dirty="0" smtClean="0"/>
              <a:t>Reading And Writing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3" y="1206375"/>
            <a:ext cx="2990168" cy="3544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200153"/>
            <a:ext cx="3007602" cy="35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426200" cy="857400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3.4: </a:t>
            </a:r>
            <a:r>
              <a:rPr lang="en-US" dirty="0"/>
              <a:t>Reading And Writing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grpSp>
        <p:nvGrpSpPr>
          <p:cNvPr id="8" name="Group 7"/>
          <p:cNvGrpSpPr/>
          <p:nvPr/>
        </p:nvGrpSpPr>
        <p:grpSpPr>
          <a:xfrm>
            <a:off x="3519206" y="928931"/>
            <a:ext cx="3124482" cy="3820919"/>
            <a:chOff x="0" y="762000"/>
            <a:chExt cx="4520053" cy="55686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87131"/>
              <a:ext cx="4339624" cy="5143500"/>
            </a:xfrm>
            <a:prstGeom prst="rect">
              <a:avLst/>
            </a:prstGeom>
          </p:spPr>
        </p:pic>
        <p:pic>
          <p:nvPicPr>
            <p:cNvPr id="3074" name="Picture 2" descr="http://www.mikemitterer.at/uploads/pics/svg.breadboard.Multimeter.fzp_e0716245ec4d4a82ac72f7254bb3b6a9_2_breadboar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47604" y="762000"/>
              <a:ext cx="1772449" cy="1646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3" y="1220635"/>
            <a:ext cx="3007602" cy="35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565900" cy="857400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3.5: </a:t>
            </a:r>
            <a:r>
              <a:rPr lang="en-US" dirty="0"/>
              <a:t>Reading And Writing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8" y="1192635"/>
            <a:ext cx="3007603" cy="3564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206534"/>
            <a:ext cx="2995876" cy="35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you have a basic background about how to use a micro controller</a:t>
            </a:r>
          </a:p>
          <a:p>
            <a:endParaRPr lang="en-US" dirty="0"/>
          </a:p>
          <a:p>
            <a:r>
              <a:rPr lang="en-US" dirty="0" smtClean="0"/>
              <a:t>Read and Write digital signals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Debug using the Serial</a:t>
            </a:r>
          </a:p>
          <a:p>
            <a:endParaRPr lang="en-US" dirty="0"/>
          </a:p>
          <a:p>
            <a:r>
              <a:rPr lang="en-US" dirty="0" smtClean="0"/>
              <a:t>Locate libraries</a:t>
            </a:r>
          </a:p>
          <a:p>
            <a:endParaRPr lang="en-US" dirty="0"/>
          </a:p>
          <a:p>
            <a:r>
              <a:rPr lang="en-US" dirty="0" smtClean="0"/>
              <a:t>Read up on their functionality 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623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Domo </a:t>
            </a:r>
            <a:r>
              <a:rPr lang="en-US" dirty="0" err="1" smtClean="0"/>
              <a:t>Arigoto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5122" name="Picture 2" descr="http://pre12.deviantart.net/c3b4/th/pre/f/2012/214/7/c/futurama__bender_by_suzura-d59kq1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05" y="1208501"/>
            <a:ext cx="2995875" cy="376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0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Domo </a:t>
            </a:r>
            <a:r>
              <a:rPr lang="en-US" dirty="0" err="1" smtClean="0"/>
              <a:t>Arigoto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pic>
        <p:nvPicPr>
          <p:cNvPr id="5122" name="Picture 2" descr="http://pre12.deviantart.net/c3b4/th/pre/f/2012/214/7/c/futurama__bender_by_suzura-d59kq1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05" y="1208501"/>
            <a:ext cx="2995875" cy="376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Deal in digital signals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pic>
        <p:nvPicPr>
          <p:cNvPr id="7170" name="Picture 2" descr="https://a.pololu-files.com/picture/0J5824.300.jpg?93a68639bea65d7f435559f94ef5d7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05" y="1200152"/>
            <a:ext cx="2995875" cy="29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19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Touching Our World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packages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470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Quadrature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Yay digital signals!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pic>
        <p:nvPicPr>
          <p:cNvPr id="3074" name="Picture 2" descr="https://quantumdevices.files.wordpress.com/2010/02/optical-encoder-quadrature-12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675" y="1714155"/>
            <a:ext cx="4439706" cy="20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545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Quadrature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Yay digital signals! </a:t>
            </a:r>
          </a:p>
          <a:p>
            <a:endParaRPr lang="en-US" dirty="0"/>
          </a:p>
          <a:p>
            <a:r>
              <a:rPr lang="en-US" dirty="0" smtClean="0"/>
              <a:t>Steps to include Library</a:t>
            </a:r>
          </a:p>
          <a:p>
            <a:endParaRPr lang="en-US" dirty="0" smtClean="0"/>
          </a:p>
          <a:p>
            <a:r>
              <a:rPr lang="en-US" dirty="0" smtClean="0"/>
              <a:t>Library as tool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pic>
        <p:nvPicPr>
          <p:cNvPr id="8" name="Picture 2" descr="https://a.pololu-files.com/picture/0J5824.300.jpg?93a68639bea65d7f435559f94ef5d7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98" y="1929977"/>
            <a:ext cx="2995875" cy="29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a.pololu-files.com/picture/0J5822.200.jpg?6d66b408b308233b56283476219b2e3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67"/>
          <a:stretch/>
        </p:blipFill>
        <p:spPr bwMode="auto">
          <a:xfrm>
            <a:off x="4847216" y="1638916"/>
            <a:ext cx="1002657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867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Sheet and Circuit Diagram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pic>
        <p:nvPicPr>
          <p:cNvPr id="6" name="Picture 2" descr="https://a.pololu-files.com/picture/0J5830.1200.png?35ff94e36e9e7ded5f84f1f58fd3bb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2" y="1804858"/>
            <a:ext cx="6017608" cy="28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47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Sheet and Circuit Diagram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128 PPR </a:t>
            </a:r>
          </a:p>
          <a:p>
            <a:endParaRPr lang="en-US" dirty="0"/>
          </a:p>
          <a:p>
            <a:r>
              <a:rPr lang="en-US" dirty="0" smtClean="0"/>
              <a:t>Gearing 27.1:1</a:t>
            </a:r>
          </a:p>
          <a:p>
            <a:endParaRPr lang="en-US" dirty="0"/>
          </a:p>
          <a:p>
            <a:r>
              <a:rPr lang="en-US" dirty="0" smtClean="0"/>
              <a:t>This means we amplify torque in one direction and increase the encoder resolution in the other. </a:t>
            </a:r>
          </a:p>
          <a:p>
            <a:endParaRPr lang="en-US" dirty="0"/>
          </a:p>
          <a:p>
            <a:r>
              <a:rPr lang="en-US" dirty="0" smtClean="0"/>
              <a:t>What is the downside?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pic>
        <p:nvPicPr>
          <p:cNvPr id="9" name="Picture 6" descr="https://lh3.googleusercontent.com/C4AOLqwa68aLnWC97m-F7tBtxSJmVQnJunnbJASrhv8NMwBwgirYYg1RlGSNfTA4Xq5X_HiBRTWwbnfaKnpScNfU0HcBw0yG-vJ4hIegCPrlGwJs2pL3yZfOd4keprUP6H8CucCBVA1esZpss1f-G1UYa4L6Up40lNiFyNisCfv98B5c9MsYvLZiONCmn-KNmndNZiioaCzgKeljk18mgiMTzmf-DdVt5ZTm2FEcevhY7VcnzirM-8_NFiGM9QaguIpZjA8m8DGYu4EKNFBXs-FRvWZiC70iUG8OlWs6VgNoXEwsP_L6ZGCnrJ1PmemrRBR0N01K5eP2vk8NMz-NAz_mx4rs33pUQ31hmxk_nrXOTHt727uuM3AakpgH7AKncPaFlJeDHr3n8H9YYqAff_0JP-vBdCl5Afem4mCkXCAYgIEnI8hsegLQmq_iWbFB7KowsmsSr-BlsJEeE4LC3g_EiV3UB1qWHdloFRMgGY40cdTbFFfUXf-vm3v487vH15jGpb5dSdW51_KAbPIaw0X5nU2CSKuYGszpHPmAbba_nrpzrMuhl6_jmeLn80E=w691-h921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5"/>
          <a:stretch/>
        </p:blipFill>
        <p:spPr bwMode="auto">
          <a:xfrm>
            <a:off x="3519206" y="1200153"/>
            <a:ext cx="2995875" cy="33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6" r="6571" b="54484"/>
          <a:stretch/>
        </p:blipFill>
        <p:spPr>
          <a:xfrm>
            <a:off x="3519206" y="4578350"/>
            <a:ext cx="2965757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Sheet and Circuit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200152"/>
            <a:ext cx="3060699" cy="3657600"/>
          </a:xfrm>
        </p:spPr>
        <p:txBody>
          <a:bodyPr/>
          <a:lstStyle/>
          <a:p>
            <a:r>
              <a:rPr lang="en-US" sz="1600" dirty="0" smtClean="0"/>
              <a:t>Challenge using: </a:t>
            </a:r>
          </a:p>
          <a:p>
            <a:r>
              <a:rPr lang="en-US" sz="1600" dirty="0" err="1" smtClean="0">
                <a:hlinkClick r:id="rId3"/>
              </a:rPr>
              <a:t>Haplet</a:t>
            </a:r>
            <a:r>
              <a:rPr lang="en-US" sz="1600" dirty="0" smtClean="0">
                <a:hlinkClick r:id="rId3"/>
              </a:rPr>
              <a:t> </a:t>
            </a:r>
            <a:r>
              <a:rPr lang="en-US" sz="1600" dirty="0">
                <a:hlinkClick r:id="rId3"/>
              </a:rPr>
              <a:t>Board Schematic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500" b="1" dirty="0" smtClean="0"/>
              <a:t>1) </a:t>
            </a:r>
            <a:r>
              <a:rPr lang="en-US" sz="1500" dirty="0" smtClean="0"/>
              <a:t>Find the J3- connector port on the </a:t>
            </a:r>
            <a:r>
              <a:rPr lang="en-US" sz="1500" i="1" dirty="0" err="1" smtClean="0"/>
              <a:t>Haplet</a:t>
            </a:r>
            <a:r>
              <a:rPr lang="en-US" sz="1500" i="1" dirty="0" smtClean="0"/>
              <a:t> Board Motors</a:t>
            </a:r>
            <a:r>
              <a:rPr lang="en-US" sz="1500" dirty="0" smtClean="0"/>
              <a:t> page </a:t>
            </a:r>
          </a:p>
          <a:p>
            <a:endParaRPr lang="en-US" sz="1500" dirty="0" smtClean="0"/>
          </a:p>
          <a:p>
            <a:r>
              <a:rPr lang="en-US" sz="1500" b="1" dirty="0" smtClean="0"/>
              <a:t>2) </a:t>
            </a:r>
            <a:r>
              <a:rPr lang="en-US" sz="1500" dirty="0" smtClean="0"/>
              <a:t>Write down what pins 1-6 correspond to.</a:t>
            </a:r>
          </a:p>
          <a:p>
            <a:endParaRPr lang="en-US" sz="1500" dirty="0" smtClean="0"/>
          </a:p>
          <a:p>
            <a:r>
              <a:rPr lang="en-US" sz="1500" b="1" dirty="0" smtClean="0"/>
              <a:t>3) </a:t>
            </a:r>
            <a:r>
              <a:rPr lang="en-US" sz="1500" dirty="0" smtClean="0"/>
              <a:t>Find those pins on The </a:t>
            </a:r>
            <a:r>
              <a:rPr lang="en-US" sz="1500" i="1" dirty="0" err="1" smtClean="0"/>
              <a:t>Haplet</a:t>
            </a:r>
            <a:r>
              <a:rPr lang="en-US" sz="1500" i="1" dirty="0" smtClean="0"/>
              <a:t> Board MCU </a:t>
            </a:r>
          </a:p>
          <a:p>
            <a:endParaRPr lang="en-US" sz="1500" i="1" dirty="0" smtClean="0"/>
          </a:p>
          <a:p>
            <a:r>
              <a:rPr lang="en-US" sz="1500" b="1" i="1" dirty="0" smtClean="0"/>
              <a:t>4) </a:t>
            </a:r>
            <a:r>
              <a:rPr lang="en-US" sz="1500" i="1" dirty="0" smtClean="0"/>
              <a:t>Use those pins for the encoder inputs</a:t>
            </a:r>
            <a:endParaRPr lang="en-US" sz="15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pic>
        <p:nvPicPr>
          <p:cNvPr id="9" name="Picture 6" descr="https://lh3.googleusercontent.com/C4AOLqwa68aLnWC97m-F7tBtxSJmVQnJunnbJASrhv8NMwBwgirYYg1RlGSNfTA4Xq5X_HiBRTWwbnfaKnpScNfU0HcBw0yG-vJ4hIegCPrlGwJs2pL3yZfOd4keprUP6H8CucCBVA1esZpss1f-G1UYa4L6Up40lNiFyNisCfv98B5c9MsYvLZiONCmn-KNmndNZiioaCzgKeljk18mgiMTzmf-DdVt5ZTm2FEcevhY7VcnzirM-8_NFiGM9QaguIpZjA8m8DGYu4EKNFBXs-FRvWZiC70iUG8OlWs6VgNoXEwsP_L6ZGCnrJ1PmemrRBR0N01K5eP2vk8NMz-NAz_mx4rs33pUQ31hmxk_nrXOTHt727uuM3AakpgH7AKncPaFlJeDHr3n8H9YYqAff_0JP-vBdCl5Afem4mCkXCAYgIEnI8hsegLQmq_iWbFB7KowsmsSr-BlsJEeE4LC3g_EiV3UB1qWHdloFRMgGY40cdTbFFfUXf-vm3v487vH15jGpb5dSdW51_KAbPIaw0X5nU2CSKuYGszpHPmAbba_nrpzrMuhl6_jmeLn80E=w691-h921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5"/>
          <a:stretch/>
        </p:blipFill>
        <p:spPr bwMode="auto">
          <a:xfrm>
            <a:off x="3519206" y="1200153"/>
            <a:ext cx="2995875" cy="33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6" r="6571" b="54484"/>
          <a:stretch/>
        </p:blipFill>
        <p:spPr>
          <a:xfrm>
            <a:off x="3519206" y="4578350"/>
            <a:ext cx="2965757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Sheet and Circuit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200152"/>
            <a:ext cx="3060699" cy="3657600"/>
          </a:xfrm>
        </p:spPr>
        <p:txBody>
          <a:bodyPr/>
          <a:lstStyle/>
          <a:p>
            <a:r>
              <a:rPr lang="en-US" sz="1600" dirty="0" smtClean="0"/>
              <a:t>The analogous Arduino Due Configuration!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2"/>
            <a:ext cx="2995875" cy="35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9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4.0: </a:t>
            </a:r>
            <a:r>
              <a:rPr lang="en-US" dirty="0"/>
              <a:t>Reading Positions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PPR </a:t>
            </a:r>
          </a:p>
          <a:p>
            <a:endParaRPr lang="en-US" dirty="0"/>
          </a:p>
          <a:p>
            <a:r>
              <a:rPr lang="en-US" dirty="0" smtClean="0"/>
              <a:t>Calculation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Picture of Motor plugged into J3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6" r="6571" b="54484"/>
          <a:stretch/>
        </p:blipFill>
        <p:spPr>
          <a:xfrm>
            <a:off x="3519206" y="4578350"/>
            <a:ext cx="2965757" cy="361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56" y="1209672"/>
            <a:ext cx="2994879" cy="35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Oscilliscope</a:t>
            </a:r>
            <a:r>
              <a:rPr lang="en-US" dirty="0"/>
              <a:t> </a:t>
            </a:r>
            <a:r>
              <a:rPr lang="en-US" dirty="0" smtClean="0"/>
              <a:t>to show signal? </a:t>
            </a:r>
          </a:p>
          <a:p>
            <a:endParaRPr lang="en-US" dirty="0"/>
          </a:p>
          <a:p>
            <a:r>
              <a:rPr lang="en-US" dirty="0" smtClean="0"/>
              <a:t>They can use their Analog pins to read the signals? Or will fry?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8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4.1: </a:t>
            </a:r>
            <a:r>
              <a:rPr lang="en-US" dirty="0" smtClean="0"/>
              <a:t>Reading Positions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4.0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Plug motor into J4 (on opposite side)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200152"/>
            <a:ext cx="3143410" cy="37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6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sensed the world around us now let’s output some energy and interact!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68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01" y="1356028"/>
            <a:ext cx="3961961" cy="37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04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Motor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63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Driver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81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H-Bridge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487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Motor Velocity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7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17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 Controller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2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Hapkit</a:t>
            </a:r>
            <a:r>
              <a:rPr lang="en-US" dirty="0" smtClean="0"/>
              <a:t> sketch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73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Printing and Homework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37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938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198359"/>
            <a:ext cx="2995207" cy="34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7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Haply Board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554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8566284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20848</TotalTime>
  <Words>919</Words>
  <Application>Microsoft Office PowerPoint</Application>
  <PresentationFormat>Custom</PresentationFormat>
  <Paragraphs>301</Paragraphs>
  <Slides>68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0" baseType="lpstr">
      <vt:lpstr>Arial</vt:lpstr>
      <vt:lpstr>swiss</vt:lpstr>
      <vt:lpstr>Mechanism Dynamics and Haptic Performance</vt:lpstr>
      <vt:lpstr>Course Introduction</vt:lpstr>
      <vt:lpstr>Syllabus</vt:lpstr>
      <vt:lpstr>What is a Microcontroller</vt:lpstr>
      <vt:lpstr>Touching Our World </vt:lpstr>
      <vt:lpstr>The Arduino</vt:lpstr>
      <vt:lpstr>PowerPoint Presentation</vt:lpstr>
      <vt:lpstr>The Haply Board</vt:lpstr>
      <vt:lpstr>PowerPoint Presentation</vt:lpstr>
      <vt:lpstr>Arduino IDE </vt:lpstr>
      <vt:lpstr>Arduino IDE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Can ‘C’ Clearly Now</vt:lpstr>
      <vt:lpstr>Embedded System Languages</vt:lpstr>
      <vt:lpstr>I Can ‘C’ Clearly Now</vt:lpstr>
      <vt:lpstr>Arduino’s Flavor of C</vt:lpstr>
      <vt:lpstr>Arduino’s Flavor of C</vt:lpstr>
      <vt:lpstr>Libraries and APIs</vt:lpstr>
      <vt:lpstr>Libraries and APIs</vt:lpstr>
      <vt:lpstr>Standard Arduino Library</vt:lpstr>
      <vt:lpstr>Data </vt:lpstr>
      <vt:lpstr>Data Structures: Archatechture</vt:lpstr>
      <vt:lpstr>Example: Our First Program</vt:lpstr>
      <vt:lpstr>Example: Our First Program</vt:lpstr>
      <vt:lpstr>PowerPoint Presentation</vt:lpstr>
      <vt:lpstr>Debugging with Arduino</vt:lpstr>
      <vt:lpstr>Debugging with Arduino</vt:lpstr>
      <vt:lpstr>Additional Options</vt:lpstr>
      <vt:lpstr>Example: Our First Program</vt:lpstr>
      <vt:lpstr>PowerPoint Presentation</vt:lpstr>
      <vt:lpstr>Example: Debug Multiple LEDs</vt:lpstr>
      <vt:lpstr>Example: Debug Multiple LEDs</vt:lpstr>
      <vt:lpstr>Example 3.0: Analog LED</vt:lpstr>
      <vt:lpstr>Example 3.1: Reading Analog</vt:lpstr>
      <vt:lpstr>Example 3.2: Writing Analog(ish)</vt:lpstr>
      <vt:lpstr>PWM Signal</vt:lpstr>
      <vt:lpstr>Question:</vt:lpstr>
      <vt:lpstr>Example 3.3: Reading And Writing</vt:lpstr>
      <vt:lpstr>Example 3.4: Reading And Writing</vt:lpstr>
      <vt:lpstr>Example 3.5: Reading And Writing</vt:lpstr>
      <vt:lpstr>Recap </vt:lpstr>
      <vt:lpstr>Motivation: Domo Arigoto </vt:lpstr>
      <vt:lpstr>Motivation: Domo Arigoto </vt:lpstr>
      <vt:lpstr>Sensing</vt:lpstr>
      <vt:lpstr>Encoders</vt:lpstr>
      <vt:lpstr>Quadrature </vt:lpstr>
      <vt:lpstr>Quadrature </vt:lpstr>
      <vt:lpstr>Data Sheet and Circuit Diagram</vt:lpstr>
      <vt:lpstr>Data Sheet and Circuit Diagram</vt:lpstr>
      <vt:lpstr>Data Sheet and Circuit Diagram</vt:lpstr>
      <vt:lpstr>Data Sheet and Circuit Diagram</vt:lpstr>
      <vt:lpstr>Example 4.0: Reading Positions</vt:lpstr>
      <vt:lpstr>PowerPoint Presentation</vt:lpstr>
      <vt:lpstr>Example 4.1: Reading Positions</vt:lpstr>
      <vt:lpstr>Actuation</vt:lpstr>
      <vt:lpstr>DC Motor</vt:lpstr>
      <vt:lpstr>Motor Driver</vt:lpstr>
      <vt:lpstr>H-Bridge</vt:lpstr>
      <vt:lpstr>Example: Motor Velocity</vt:lpstr>
      <vt:lpstr>Control </vt:lpstr>
      <vt:lpstr>PD Controller </vt:lpstr>
      <vt:lpstr>Hapkit sketch</vt:lpstr>
      <vt:lpstr>3D Printing and Homework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Characterizing Device Dynamics for Haptic Manipulation and Navigation</dc:title>
  <dc:creator>CGal</dc:creator>
  <cp:lastModifiedBy>sysadmin</cp:lastModifiedBy>
  <cp:revision>186</cp:revision>
  <dcterms:modified xsi:type="dcterms:W3CDTF">2016-03-05T03:28:36Z</dcterms:modified>
</cp:coreProperties>
</file>